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3685" r:id="rId5"/>
    <p:sldMasterId id="2147483691" r:id="rId6"/>
    <p:sldMasterId id="2147483694" r:id="rId7"/>
    <p:sldMasterId id="2147483697" r:id="rId8"/>
    <p:sldMasterId id="2147483687" r:id="rId9"/>
    <p:sldMasterId id="2147483709" r:id="rId10"/>
  </p:sldMasterIdLst>
  <p:notesMasterIdLst>
    <p:notesMasterId r:id="rId25"/>
  </p:notesMasterIdLst>
  <p:handoutMasterIdLst>
    <p:handoutMasterId r:id="rId26"/>
  </p:handoutMasterIdLst>
  <p:sldIdLst>
    <p:sldId id="267" r:id="rId11"/>
    <p:sldId id="269" r:id="rId12"/>
    <p:sldId id="275" r:id="rId13"/>
    <p:sldId id="296" r:id="rId14"/>
    <p:sldId id="285" r:id="rId15"/>
    <p:sldId id="286" r:id="rId16"/>
    <p:sldId id="284" r:id="rId17"/>
    <p:sldId id="288" r:id="rId18"/>
    <p:sldId id="287" r:id="rId19"/>
    <p:sldId id="292" r:id="rId20"/>
    <p:sldId id="290" r:id="rId21"/>
    <p:sldId id="295" r:id="rId22"/>
    <p:sldId id="294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979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orient="horz" pos="1839">
          <p15:clr>
            <a:srgbClr val="A4A3A4"/>
          </p15:clr>
        </p15:guide>
        <p15:guide id="10" orient="horz" pos="2745">
          <p15:clr>
            <a:srgbClr val="A4A3A4"/>
          </p15:clr>
        </p15:guide>
        <p15:guide id="11" orient="horz" pos="3542">
          <p15:clr>
            <a:srgbClr val="A4A3A4"/>
          </p15:clr>
        </p15:guide>
        <p15:guide id="12" orient="horz" pos="945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86">
          <p15:clr>
            <a:srgbClr val="A4A3A4"/>
          </p15:clr>
        </p15:guide>
        <p15:guide id="15" orient="horz" pos="558">
          <p15:clr>
            <a:srgbClr val="A4A3A4"/>
          </p15:clr>
        </p15:guide>
        <p15:guide id="16" pos="2959">
          <p15:clr>
            <a:srgbClr val="A4A3A4"/>
          </p15:clr>
        </p15:guide>
        <p15:guide id="17" pos="5421">
          <p15:clr>
            <a:srgbClr val="A4A3A4"/>
          </p15:clr>
        </p15:guide>
        <p15:guide id="18" pos="703">
          <p15:clr>
            <a:srgbClr val="A4A3A4"/>
          </p15:clr>
        </p15:guide>
        <p15:guide id="19" pos="864">
          <p15:clr>
            <a:srgbClr val="A4A3A4"/>
          </p15:clr>
        </p15:guide>
        <p15:guide id="20" pos="1227">
          <p15:clr>
            <a:srgbClr val="A4A3A4"/>
          </p15:clr>
        </p15:guide>
        <p15:guide id="21" pos="1388">
          <p15:clr>
            <a:srgbClr val="A4A3A4"/>
          </p15:clr>
        </p15:guide>
        <p15:guide id="22" pos="1750">
          <p15:clr>
            <a:srgbClr val="A4A3A4"/>
          </p15:clr>
        </p15:guide>
        <p15:guide id="23" pos="1911">
          <p15:clr>
            <a:srgbClr val="A4A3A4"/>
          </p15:clr>
        </p15:guide>
        <p15:guide id="24" pos="2275">
          <p15:clr>
            <a:srgbClr val="A4A3A4"/>
          </p15:clr>
        </p15:guide>
        <p15:guide id="25" pos="2435">
          <p15:clr>
            <a:srgbClr val="A4A3A4"/>
          </p15:clr>
        </p15:guide>
        <p15:guide id="26" pos="2799">
          <p15:clr>
            <a:srgbClr val="A4A3A4"/>
          </p15:clr>
        </p15:guide>
        <p15:guide id="27" pos="3322">
          <p15:clr>
            <a:srgbClr val="A4A3A4"/>
          </p15:clr>
        </p15:guide>
        <p15:guide id="28" pos="3483">
          <p15:clr>
            <a:srgbClr val="A4A3A4"/>
          </p15:clr>
        </p15:guide>
        <p15:guide id="29" pos="3847">
          <p15:clr>
            <a:srgbClr val="A4A3A4"/>
          </p15:clr>
        </p15:guide>
        <p15:guide id="30" pos="4008">
          <p15:clr>
            <a:srgbClr val="A4A3A4"/>
          </p15:clr>
        </p15:guide>
        <p15:guide id="31" pos="4371">
          <p15:clr>
            <a:srgbClr val="A4A3A4"/>
          </p15:clr>
        </p15:guide>
        <p15:guide id="32" pos="4530">
          <p15:clr>
            <a:srgbClr val="A4A3A4"/>
          </p15:clr>
        </p15:guide>
        <p15:guide id="33" pos="4895">
          <p15:clr>
            <a:srgbClr val="A4A3A4"/>
          </p15:clr>
        </p15:guide>
        <p15:guide id="34" pos="5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9"/>
    <p:restoredTop sz="94680"/>
  </p:normalViewPr>
  <p:slideViewPr>
    <p:cSldViewPr snapToGrid="0">
      <p:cViewPr varScale="1">
        <p:scale>
          <a:sx n="115" d="100"/>
          <a:sy n="115" d="100"/>
        </p:scale>
        <p:origin x="1830" y="108"/>
      </p:cViewPr>
      <p:guideLst>
        <p:guide orient="horz" pos="2160"/>
        <p:guide pos="2880"/>
        <p:guide pos="5420"/>
        <p:guide pos="340"/>
        <p:guide orient="horz" pos="3974"/>
        <p:guide orient="horz" pos="341"/>
        <p:guide orient="horz" pos="3979"/>
        <p:guide orient="horz" pos="1248"/>
        <p:guide orient="horz" pos="1839"/>
        <p:guide orient="horz" pos="2745"/>
        <p:guide orient="horz" pos="3542"/>
        <p:guide orient="horz" pos="945"/>
        <p:guide orient="horz" pos="870"/>
        <p:guide orient="horz" pos="286"/>
        <p:guide orient="horz" pos="558"/>
        <p:guide pos="2959"/>
        <p:guide pos="5421"/>
        <p:guide pos="703"/>
        <p:guide pos="864"/>
        <p:guide pos="1227"/>
        <p:guide pos="1388"/>
        <p:guide pos="1750"/>
        <p:guide pos="1911"/>
        <p:guide pos="2275"/>
        <p:guide pos="2435"/>
        <p:guide pos="2799"/>
        <p:guide pos="3322"/>
        <p:guide pos="3483"/>
        <p:guide pos="3847"/>
        <p:guide pos="4008"/>
        <p:guide pos="4371"/>
        <p:guide pos="4530"/>
        <p:guide pos="4895"/>
        <p:guide pos="50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1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2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268831"/>
            <a:ext cx="4989513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мероприятия/название площадки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3"/>
            <a:ext cx="6399213" cy="1438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0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845148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6105197"/>
            <a:ext cx="4989513" cy="2114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260568" y="5157192"/>
            <a:ext cx="7430039" cy="507962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2"/>
            <a:ext cx="5567363" cy="14382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823546"/>
            <a:ext cx="55673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11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338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82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" y="361949"/>
            <a:ext cx="2242335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1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4564" y="3786249"/>
            <a:ext cx="4989513" cy="206413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Доклад 08-10.02.2022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Научно-практическая конференция </a:t>
            </a:r>
            <a:br>
              <a:rPr lang="ru-RU" dirty="0"/>
            </a:br>
            <a:r>
              <a:rPr lang="ru-RU" dirty="0"/>
              <a:t>«Физико-технические интеллектуальные системы»</a:t>
            </a:r>
            <a:br>
              <a:rPr lang="ru-RU" dirty="0"/>
            </a:br>
            <a:r>
              <a:rPr lang="ru-RU" dirty="0"/>
              <a:t>(ФТИС-2022)</a:t>
            </a:r>
            <a:endParaRPr lang="ru-RU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Дерябина Мария Дмитриевна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Начальник лаборатории отдела СРК АО «СНИИП»</a:t>
            </a:r>
          </a:p>
          <a:p>
            <a:pPr>
              <a:spcBef>
                <a:spcPts val="0"/>
              </a:spcBef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564" y="1685662"/>
            <a:ext cx="6399213" cy="1777278"/>
          </a:xfrm>
        </p:spPr>
        <p:txBody>
          <a:bodyPr/>
          <a:lstStyle/>
          <a:p>
            <a:r>
              <a:rPr lang="ru-RU" sz="2400" dirty="0"/>
              <a:t>Развитие методов математического моделирования при разработке изделий ядерного приборостроения –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актуальные </a:t>
            </a:r>
            <a:r>
              <a:rPr lang="ru-RU" sz="2400" dirty="0"/>
              <a:t>задачи и особенности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1041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1823545"/>
            <a:ext cx="6351502" cy="1426731"/>
          </a:xfrm>
        </p:spPr>
        <p:txBody>
          <a:bodyPr/>
          <a:lstStyle/>
          <a:p>
            <a:r>
              <a:rPr lang="ru-RU" sz="2800" dirty="0"/>
              <a:t>2</a:t>
            </a:r>
            <a:r>
              <a:rPr lang="ru-RU" sz="2800" dirty="0" smtClean="0"/>
              <a:t>. </a:t>
            </a:r>
            <a:r>
              <a:rPr lang="ru-RU" sz="2800" dirty="0"/>
              <a:t>Моделирование </a:t>
            </a:r>
            <a:r>
              <a:rPr lang="ru-RU" sz="2800" dirty="0" smtClean="0"/>
              <a:t>гидродинамики </a:t>
            </a:r>
            <a:r>
              <a:rPr lang="ru-RU" sz="2800" dirty="0"/>
              <a:t>и </a:t>
            </a:r>
            <a:r>
              <a:rPr lang="ru-RU" sz="2800" dirty="0" err="1" smtClean="0"/>
              <a:t>пневмодинамики</a:t>
            </a:r>
            <a:r>
              <a:rPr lang="ru-RU" sz="2800" dirty="0" smtClean="0"/>
              <a:t> </a:t>
            </a:r>
            <a:r>
              <a:rPr lang="ru-RU" sz="2800" dirty="0"/>
              <a:t>сред в измерительном </a:t>
            </a:r>
            <a:r>
              <a:rPr lang="ru-RU" sz="2800" dirty="0" smtClean="0"/>
              <a:t>тракте устройств типа УДЖГ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2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26070" y="5378333"/>
            <a:ext cx="2521344" cy="113053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Конструкция 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УДЖГ-35Р</a:t>
            </a:r>
            <a:r>
              <a:rPr lang="ru-RU" sz="1600" dirty="0"/>
              <a:t> – устройства </a:t>
            </a:r>
            <a:r>
              <a:rPr lang="ru-RU" sz="1600" dirty="0" smtClean="0"/>
              <a:t>контроля</a:t>
            </a:r>
            <a:br>
              <a:rPr lang="ru-RU" sz="1600" dirty="0" smtClean="0"/>
            </a:br>
            <a:r>
              <a:rPr lang="ru-RU" sz="1600" dirty="0" smtClean="0"/>
              <a:t>ОА </a:t>
            </a:r>
            <a:r>
              <a:rPr lang="ru-RU" sz="1600" dirty="0"/>
              <a:t>жидких сред предыдущего поколения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6659072" cy="1329667"/>
          </a:xfrm>
        </p:spPr>
        <p:txBody>
          <a:bodyPr/>
          <a:lstStyle/>
          <a:p>
            <a:r>
              <a:rPr lang="ru-RU" sz="2800" dirty="0"/>
              <a:t>М</a:t>
            </a:r>
            <a:r>
              <a:rPr lang="ru-RU" sz="2800" dirty="0" smtClean="0"/>
              <a:t>оделирование гидродинамики:</a:t>
            </a:r>
            <a:br>
              <a:rPr lang="ru-RU" sz="2800" dirty="0" smtClean="0"/>
            </a:br>
            <a:r>
              <a:rPr lang="ru-RU" sz="2800" dirty="0" smtClean="0"/>
              <a:t>турбулентность как причина повышения собственного фона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22" y="1062388"/>
            <a:ext cx="1742468" cy="87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6" t="3373" r="14273" b="1273"/>
          <a:stretch/>
        </p:blipFill>
        <p:spPr>
          <a:xfrm>
            <a:off x="726070" y="3161619"/>
            <a:ext cx="1530274" cy="209480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52607" y="2799057"/>
            <a:ext cx="1892430" cy="151981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3444360" y="4984850"/>
            <a:ext cx="1980136" cy="1374385"/>
          </a:xfrm>
          <a:prstGeom prst="rect">
            <a:avLst/>
          </a:prstGeom>
        </p:spPr>
      </p:pic>
      <p:sp>
        <p:nvSpPr>
          <p:cNvPr id="11" name="Текст 1"/>
          <p:cNvSpPr>
            <a:spLocks noGrp="1"/>
          </p:cNvSpPr>
          <p:nvPr>
            <p:ph type="body" sz="quarter" idx="15"/>
          </p:nvPr>
        </p:nvSpPr>
        <p:spPr>
          <a:xfrm>
            <a:off x="3247414" y="3558963"/>
            <a:ext cx="2521344" cy="113053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Потенциально рассматриваемая геометрия измерительной камеры для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УДЖГ-43Р: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5"/>
          </p:nvPr>
        </p:nvSpPr>
        <p:spPr>
          <a:xfrm>
            <a:off x="6160796" y="4408528"/>
            <a:ext cx="2780494" cy="218346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Геометрия расположения патрубков измерительной камеры, обеспечивающая наименьшую турбулентность среды. Признана оптимальной для изготовлении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опытного образца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УДЖГ-43Р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Текст 1"/>
          <p:cNvSpPr>
            <a:spLocks noGrp="1"/>
          </p:cNvSpPr>
          <p:nvPr>
            <p:ph type="body" sz="quarter" idx="15"/>
          </p:nvPr>
        </p:nvSpPr>
        <p:spPr>
          <a:xfrm>
            <a:off x="1986742" y="2001752"/>
            <a:ext cx="6325985" cy="87286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собственного фона </a:t>
            </a:r>
            <a:r>
              <a:rPr lang="ru-RU" sz="1600" dirty="0" smtClean="0"/>
              <a:t>УДЖГ из-за отложения в измерительной камере радиоактивных продуктов коррозии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750" y="2086979"/>
            <a:ext cx="126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3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1823545"/>
            <a:ext cx="5977429" cy="1426731"/>
          </a:xfrm>
        </p:spPr>
        <p:txBody>
          <a:bodyPr/>
          <a:lstStyle/>
          <a:p>
            <a:r>
              <a:rPr lang="ru-RU" sz="2800" dirty="0"/>
              <a:t>3</a:t>
            </a:r>
            <a:r>
              <a:rPr lang="ru-RU" sz="2800" dirty="0" smtClean="0"/>
              <a:t>. </a:t>
            </a:r>
            <a:r>
              <a:rPr lang="ru-RU" sz="2800" dirty="0"/>
              <a:t>Конечно-элементное моделирование для анализа сейсмостойкости </a:t>
            </a:r>
            <a:r>
              <a:rPr lang="ru-RU" sz="2800" dirty="0" smtClean="0"/>
              <a:t>устройств</a:t>
            </a:r>
            <a:br>
              <a:rPr lang="ru-RU" sz="2800" dirty="0" smtClean="0"/>
            </a:br>
            <a:r>
              <a:rPr lang="ru-RU" sz="2800" dirty="0" smtClean="0"/>
              <a:t>типа </a:t>
            </a:r>
            <a:r>
              <a:rPr lang="ru-RU" sz="2800" dirty="0"/>
              <a:t>УДЖГ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83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282056" y="4783940"/>
            <a:ext cx="8630848" cy="169167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Методом 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конечно-элементного моделирования</a:t>
            </a:r>
            <a:r>
              <a:rPr lang="ru-RU" sz="1600" dirty="0"/>
              <a:t> реализована расчетно-экспериментальная оценка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сейсмостойкости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УДЖГ-35Р </a:t>
            </a:r>
            <a:r>
              <a:rPr lang="ru-RU" sz="1600" dirty="0" smtClean="0"/>
              <a:t>с </a:t>
            </a:r>
            <a:r>
              <a:rPr lang="ru-RU" sz="1600" dirty="0"/>
              <a:t>вычислением частот собственных </a:t>
            </a:r>
            <a:r>
              <a:rPr lang="ru-RU" sz="1600" dirty="0" smtClean="0"/>
              <a:t>колебаний</a:t>
            </a:r>
            <a:r>
              <a:rPr lang="ru-RU" sz="1600" dirty="0"/>
              <a:t> </a:t>
            </a:r>
            <a:r>
              <a:rPr lang="ru-RU" sz="1600" dirty="0" smtClean="0"/>
              <a:t>в условиях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невозможности проведения натурных испытаний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в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низкочастотном</a:t>
            </a:r>
            <a:r>
              <a:rPr lang="ru-RU" sz="1400" dirty="0"/>
              <a:t> диапазоне до 10 </a:t>
            </a:r>
            <a:r>
              <a:rPr lang="ru-RU" sz="1400" dirty="0" smtClean="0"/>
              <a:t>Гц;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при отсутствии испытательного оборудования соответствующей </a:t>
            </a:r>
            <a:r>
              <a:rPr lang="ru-RU" sz="1400" dirty="0" smtClean="0"/>
              <a:t>грузоподъемности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масса </a:t>
            </a:r>
            <a:r>
              <a:rPr lang="ru-RU" sz="1400" dirty="0">
                <a:solidFill>
                  <a:srgbClr val="FF0000"/>
                </a:solidFill>
              </a:rPr>
              <a:t>УДЖГ-35Р ~</a:t>
            </a:r>
            <a:r>
              <a:rPr lang="ru-RU" sz="1400" dirty="0" smtClean="0">
                <a:solidFill>
                  <a:srgbClr val="FF0000"/>
                </a:solidFill>
              </a:rPr>
              <a:t>370кг</a:t>
            </a:r>
            <a:r>
              <a:rPr lang="ru-RU" sz="1400" dirty="0" smtClean="0"/>
              <a:t>);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6659072" cy="1329667"/>
          </a:xfrm>
        </p:spPr>
        <p:txBody>
          <a:bodyPr/>
          <a:lstStyle/>
          <a:p>
            <a:r>
              <a:rPr lang="ru-RU" sz="2800" dirty="0" smtClean="0"/>
              <a:t>Расчёт собственных частот колебания конструкции УДЖГ-35Р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" r="36637"/>
          <a:stretch/>
        </p:blipFill>
        <p:spPr>
          <a:xfrm>
            <a:off x="341827" y="1732529"/>
            <a:ext cx="2743264" cy="19950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r="38727"/>
          <a:stretch/>
        </p:blipFill>
        <p:spPr>
          <a:xfrm>
            <a:off x="3141450" y="2464047"/>
            <a:ext cx="2869261" cy="2153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118" y="1206170"/>
            <a:ext cx="1628775" cy="485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" r="39273"/>
          <a:stretch/>
        </p:blipFill>
        <p:spPr>
          <a:xfrm>
            <a:off x="6067071" y="2012964"/>
            <a:ext cx="2870128" cy="21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39748" y="1149032"/>
            <a:ext cx="4733926" cy="1236510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08.02.202</a:t>
            </a:r>
            <a:r>
              <a:rPr lang="ru-RU" dirty="0"/>
              <a:t>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Тел.: +7 </a:t>
            </a:r>
            <a:r>
              <a:rPr lang="ru-RU" dirty="0" smtClean="0"/>
              <a:t>(49</a:t>
            </a:r>
            <a:r>
              <a:rPr lang="en-US" dirty="0" smtClean="0"/>
              <a:t>9</a:t>
            </a:r>
            <a:r>
              <a:rPr lang="ru-RU" dirty="0" smtClean="0"/>
              <a:t>) 968 60 60</a:t>
            </a:r>
            <a:r>
              <a:rPr lang="ru-RU" dirty="0"/>
              <a:t>, доб. </a:t>
            </a:r>
            <a:r>
              <a:rPr lang="ru-RU" dirty="0" smtClean="0"/>
              <a:t>4149</a:t>
            </a:r>
            <a:endParaRPr lang="ru-RU" dirty="0"/>
          </a:p>
          <a:p>
            <a:r>
              <a:rPr lang="ru-RU" dirty="0"/>
              <a:t>Моб. тел.: +7 </a:t>
            </a:r>
            <a:r>
              <a:rPr lang="ru-RU" dirty="0" smtClean="0"/>
              <a:t>(982) 309 80 81</a:t>
            </a:r>
            <a:endParaRPr lang="ru-RU" dirty="0"/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 smtClean="0"/>
              <a:t>MaDDeryabina</a:t>
            </a:r>
            <a:r>
              <a:rPr lang="ru-RU" dirty="0" smtClean="0"/>
              <a:t>@</a:t>
            </a:r>
            <a:r>
              <a:rPr lang="en-US" dirty="0" err="1" smtClean="0"/>
              <a:t>sniip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/>
          </a:p>
          <a:p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sniip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39749" y="2871482"/>
            <a:ext cx="4733925" cy="1850147"/>
          </a:xfrm>
        </p:spPr>
        <p:txBody>
          <a:bodyPr/>
          <a:lstStyle/>
          <a:p>
            <a:r>
              <a:rPr lang="ru-RU" dirty="0" smtClean="0"/>
              <a:t>Коллектив разработчиков:</a:t>
            </a:r>
          </a:p>
          <a:p>
            <a:endParaRPr lang="ru-RU" dirty="0" smtClean="0"/>
          </a:p>
          <a:p>
            <a:r>
              <a:rPr lang="ru-RU" sz="1400" b="0" dirty="0" smtClean="0"/>
              <a:t>Дерябина Мария Дмитриевна</a:t>
            </a:r>
          </a:p>
          <a:p>
            <a:r>
              <a:rPr lang="ru-RU" sz="1400" b="0" dirty="0" smtClean="0"/>
              <a:t>Королёв Алексей Андреевич</a:t>
            </a:r>
          </a:p>
          <a:p>
            <a:r>
              <a:rPr lang="ru-RU" sz="1400" b="0" dirty="0" smtClean="0"/>
              <a:t>Лёвин Родион Александрович</a:t>
            </a:r>
          </a:p>
          <a:p>
            <a:r>
              <a:rPr lang="ru-RU" sz="1400" b="0" dirty="0" smtClean="0"/>
              <a:t>Ткачёв Сергей Валерьевич</a:t>
            </a:r>
          </a:p>
          <a:p>
            <a:r>
              <a:rPr lang="ru-RU" sz="1400" b="0" dirty="0" err="1" smtClean="0"/>
              <a:t>Чебышов</a:t>
            </a:r>
            <a:r>
              <a:rPr lang="ru-RU" sz="1400" b="0" dirty="0" smtClean="0"/>
              <a:t> Сергей Борисович</a:t>
            </a:r>
          </a:p>
          <a:p>
            <a:r>
              <a:rPr lang="ru-RU" sz="1400" b="0" dirty="0" smtClean="0"/>
              <a:t>Черкашин Игорь Иванович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541338"/>
            <a:ext cx="7033145" cy="1161608"/>
          </a:xfrm>
        </p:spPr>
        <p:txBody>
          <a:bodyPr/>
          <a:lstStyle/>
          <a:p>
            <a:r>
              <a:rPr lang="ru-RU" sz="2800" dirty="0" smtClean="0"/>
              <a:t>Проблемы</a:t>
            </a:r>
            <a:br>
              <a:rPr lang="ru-RU" sz="2800" dirty="0" smtClean="0"/>
            </a:br>
            <a:r>
              <a:rPr lang="ru-RU" sz="2800" dirty="0" smtClean="0"/>
              <a:t>ядреного приборостроения</a:t>
            </a:r>
            <a:endParaRPr lang="ru-RU" sz="28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375581" y="1868764"/>
            <a:ext cx="5371176" cy="2014375"/>
          </a:xfrm>
        </p:spPr>
        <p:txBody>
          <a:bodyPr/>
          <a:lstStyle/>
          <a:p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Повышение </a:t>
            </a:r>
            <a:r>
              <a:rPr lang="ru-RU" sz="1800" dirty="0"/>
              <a:t>требований к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измерительным характеристикам</a:t>
            </a:r>
            <a:r>
              <a:rPr lang="ru-RU" sz="1800" dirty="0"/>
              <a:t> </a:t>
            </a:r>
            <a:r>
              <a:rPr lang="ru-RU" sz="1800" dirty="0" smtClean="0"/>
              <a:t>приборов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Ужесточение </a:t>
            </a:r>
            <a:r>
              <a:rPr lang="ru-RU" sz="1800" dirty="0"/>
              <a:t>требований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устойчивости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внешним воздействующим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</a:t>
            </a:r>
            <a:r>
              <a:rPr lang="ru-RU" sz="1800" dirty="0"/>
              <a:t> ограничения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Временные</a:t>
            </a:r>
            <a:r>
              <a:rPr lang="ru-RU" sz="1800" dirty="0"/>
              <a:t> ограничения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5601079" y="2079277"/>
            <a:ext cx="781396" cy="180386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6765500" y="1951891"/>
            <a:ext cx="2070929" cy="21296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развитие комплексной технологии </a:t>
            </a:r>
            <a:r>
              <a:rPr lang="ru-RU" sz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цифровизации</a:t>
            </a:r>
            <a:r>
              <a:rPr lang="ru-RU" sz="1800" dirty="0"/>
              <a:t> процесса создания приборной продукции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4404" r="2331" b="39410"/>
          <a:stretch/>
        </p:blipFill>
        <p:spPr>
          <a:xfrm>
            <a:off x="438132" y="4533423"/>
            <a:ext cx="5079820" cy="2055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51" y="4533423"/>
            <a:ext cx="3162087" cy="20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19" y="3674300"/>
            <a:ext cx="2021987" cy="1123893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539750" y="1563001"/>
            <a:ext cx="5129530" cy="50670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Взаимодействие </a:t>
            </a:r>
            <a:r>
              <a:rPr lang="ru-RU" sz="1400" dirty="0" smtClean="0">
                <a:solidFill>
                  <a:schemeClr val="tx1"/>
                </a:solidFill>
              </a:rPr>
              <a:t>ионизирующего </a:t>
            </a:r>
            <a:r>
              <a:rPr lang="ru-RU" sz="1400" dirty="0">
                <a:solidFill>
                  <a:schemeClr val="tx1"/>
                </a:solidFill>
              </a:rPr>
              <a:t>излучения </a:t>
            </a:r>
            <a:r>
              <a:rPr lang="ru-RU" sz="1400" dirty="0" smtClean="0">
                <a:solidFill>
                  <a:schemeClr val="tx1"/>
                </a:solidFill>
              </a:rPr>
              <a:t>(ИИ) с </a:t>
            </a:r>
            <a:r>
              <a:rPr lang="ru-RU" sz="1400" dirty="0">
                <a:solidFill>
                  <a:schemeClr val="tx1"/>
                </a:solidFill>
              </a:rPr>
              <a:t>веществом </a:t>
            </a:r>
            <a:r>
              <a:rPr lang="ru-RU" sz="1400" dirty="0" smtClean="0">
                <a:solidFill>
                  <a:schemeClr val="tx1"/>
                </a:solidFill>
              </a:rPr>
              <a:t>детектора;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Оптические эффекты в сцинтилляторах;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Гидродинамика и </a:t>
            </a:r>
            <a:r>
              <a:rPr lang="ru-RU" sz="1400" dirty="0" err="1" smtClean="0">
                <a:solidFill>
                  <a:schemeClr val="tx1"/>
                </a:solidFill>
              </a:rPr>
              <a:t>пневмодинамика</a:t>
            </a:r>
            <a:r>
              <a:rPr lang="ru-RU" sz="1400" dirty="0" smtClean="0">
                <a:solidFill>
                  <a:schemeClr val="tx1"/>
                </a:solidFill>
              </a:rPr>
              <a:t> сред в измерительном тракте;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chemeClr val="tx1"/>
                </a:solidFill>
              </a:rPr>
              <a:t>Схемотехника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Работа </a:t>
            </a:r>
            <a:r>
              <a:rPr lang="ru-RU" sz="1400" dirty="0">
                <a:solidFill>
                  <a:schemeClr val="tx1"/>
                </a:solidFill>
              </a:rPr>
              <a:t>измерительных устройств в условиях </a:t>
            </a:r>
            <a:r>
              <a:rPr lang="ru-RU" sz="1400" dirty="0" smtClean="0">
                <a:solidFill>
                  <a:schemeClr val="tx1"/>
                </a:solidFill>
              </a:rPr>
              <a:t>эксплуатации;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Алгоритмы </a:t>
            </a:r>
            <a:r>
              <a:rPr lang="ru-RU" sz="1400" dirty="0">
                <a:solidFill>
                  <a:schemeClr val="tx1"/>
                </a:solidFill>
              </a:rPr>
              <a:t>математической обработки сигналов от детекторов </a:t>
            </a:r>
            <a:r>
              <a:rPr lang="ru-RU" sz="1400" dirty="0" smtClean="0">
                <a:solidFill>
                  <a:schemeClr val="tx1"/>
                </a:solidFill>
              </a:rPr>
              <a:t>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Испытания;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стойчивость к </a:t>
            </a:r>
            <a:r>
              <a:rPr lang="ru-RU" sz="1400" dirty="0">
                <a:solidFill>
                  <a:schemeClr val="tx1"/>
                </a:solidFill>
              </a:rPr>
              <a:t>внешнему электромагнитному </a:t>
            </a:r>
            <a:r>
              <a:rPr lang="ru-RU" sz="1400" dirty="0" smtClean="0">
                <a:solidFill>
                  <a:schemeClr val="tx1"/>
                </a:solidFill>
              </a:rPr>
              <a:t>воздействию;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Устойчивость к </a:t>
            </a:r>
            <a:r>
              <a:rPr lang="ru-RU" sz="1400" dirty="0">
                <a:solidFill>
                  <a:schemeClr val="tx1"/>
                </a:solidFill>
              </a:rPr>
              <a:t>внешним воздействующим факторам (температура, влажность, вибрация</a:t>
            </a:r>
            <a:r>
              <a:rPr lang="ru-RU" sz="1400" dirty="0" smtClean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Расчёт надёжности;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процесса разработки: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IDE </a:t>
            </a:r>
            <a:r>
              <a:rPr lang="ru-RU" sz="1400" dirty="0" smtClean="0">
                <a:solidFill>
                  <a:schemeClr val="tx1"/>
                </a:solidFill>
              </a:rPr>
              <a:t>для разработки ПО;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Конструкторские САПР </a:t>
            </a:r>
            <a:r>
              <a:rPr lang="en-US" sz="1400" dirty="0" smtClean="0">
                <a:solidFill>
                  <a:schemeClr val="tx1"/>
                </a:solidFill>
              </a:rPr>
              <a:t>3D-</a:t>
            </a:r>
            <a:r>
              <a:rPr lang="ru-RU" sz="1400" dirty="0" smtClean="0">
                <a:solidFill>
                  <a:schemeClr val="tx1"/>
                </a:solidFill>
              </a:rPr>
              <a:t>проектирования;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Специализированные электротехнические САПР;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Системы сквозного проектирования;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541338"/>
            <a:ext cx="5985741" cy="871826"/>
          </a:xfrm>
        </p:spPr>
        <p:txBody>
          <a:bodyPr/>
          <a:lstStyle/>
          <a:p>
            <a:r>
              <a:rPr lang="ru-RU" sz="2800" dirty="0" smtClean="0"/>
              <a:t>Направления </a:t>
            </a:r>
            <a:r>
              <a:rPr lang="ru-RU" sz="2800" dirty="0" err="1" smtClean="0"/>
              <a:t>цифровизации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ядерном приборостроении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46" y="1962980"/>
            <a:ext cx="2021987" cy="15770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0" y="2904062"/>
            <a:ext cx="1504949" cy="995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88" y="1220251"/>
            <a:ext cx="2089168" cy="11339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80" y="5133682"/>
            <a:ext cx="2023624" cy="553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30" y="5833333"/>
            <a:ext cx="674764" cy="6747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55" y="5912508"/>
            <a:ext cx="614738" cy="6147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8739" y="5680645"/>
            <a:ext cx="735431" cy="8466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44" y="4050281"/>
            <a:ext cx="1115995" cy="8369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88" y="5574076"/>
            <a:ext cx="1178459" cy="2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79" y="2361192"/>
            <a:ext cx="1428750" cy="1114425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4031094" y="1981198"/>
            <a:ext cx="4398011" cy="396240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1</a:t>
            </a:r>
            <a:r>
              <a:rPr lang="ru-RU" sz="1400" dirty="0"/>
              <a:t>. Использование методов математического </a:t>
            </a:r>
            <a:r>
              <a:rPr lang="ru-RU" sz="1400" dirty="0" smtClean="0"/>
              <a:t>моделирования 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ионизирующих излучений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/>
              <a:t>с веществом детектора при </a:t>
            </a:r>
            <a:r>
              <a:rPr lang="ru-RU" sz="1400" dirty="0"/>
              <a:t>разработке УДЖГ-44Р</a:t>
            </a:r>
          </a:p>
          <a:p>
            <a:pPr marL="0" indent="0">
              <a:buNone/>
            </a:pPr>
            <a:endParaRPr lang="ru-RU" sz="14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2. </a:t>
            </a:r>
            <a:r>
              <a:rPr lang="ru-RU" sz="1400" dirty="0"/>
              <a:t>Моделирование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гидродинамики и </a:t>
            </a:r>
            <a:r>
              <a:rPr lang="ru-RU" sz="1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пневмодинамики</a:t>
            </a:r>
            <a:r>
              <a:rPr lang="ru-RU" sz="1400" dirty="0"/>
              <a:t> сред в измерительном </a:t>
            </a:r>
            <a:r>
              <a:rPr lang="ru-RU" sz="1400" dirty="0" smtClean="0"/>
              <a:t>тракте устройств типа УДЖГ</a:t>
            </a: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3</a:t>
            </a:r>
            <a:r>
              <a:rPr lang="ru-RU" sz="1400" dirty="0" smtClean="0"/>
              <a:t>. </a:t>
            </a:r>
            <a:r>
              <a:rPr lang="ru-RU" sz="1400" dirty="0"/>
              <a:t>Конечно-элементное моделирование для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анализа сейсмостойкости</a:t>
            </a:r>
            <a:r>
              <a:rPr lang="ru-RU" sz="1400" dirty="0"/>
              <a:t> устройств типа УДЖГ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6018992" cy="938327"/>
          </a:xfrm>
        </p:spPr>
        <p:txBody>
          <a:bodyPr/>
          <a:lstStyle/>
          <a:p>
            <a:r>
              <a:rPr lang="ru-RU" sz="2800" dirty="0"/>
              <a:t>М</a:t>
            </a:r>
            <a:r>
              <a:rPr lang="ru-RU" sz="2800" dirty="0" smtClean="0"/>
              <a:t>атематическое</a:t>
            </a:r>
            <a:r>
              <a:rPr lang="ru-RU" sz="2800" dirty="0" smtClean="0"/>
              <a:t> моделирование устройств контроля жидких сред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79" y="5810594"/>
            <a:ext cx="1628775" cy="485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32" y="1592721"/>
            <a:ext cx="2094505" cy="113533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275031" y="3336368"/>
            <a:ext cx="1824169" cy="1354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94" y="3918795"/>
            <a:ext cx="1742468" cy="8767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4" t="3729" r="38091" b="571"/>
          <a:stretch/>
        </p:blipFill>
        <p:spPr>
          <a:xfrm>
            <a:off x="720314" y="5108168"/>
            <a:ext cx="1065949" cy="1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1823545"/>
            <a:ext cx="5977429" cy="1426731"/>
          </a:xfrm>
        </p:spPr>
        <p:txBody>
          <a:bodyPr/>
          <a:lstStyle/>
          <a:p>
            <a:r>
              <a:rPr lang="ru-RU" sz="2800" dirty="0"/>
              <a:t>1</a:t>
            </a:r>
            <a:r>
              <a:rPr lang="ru-RU" sz="2800" dirty="0" smtClean="0"/>
              <a:t>. </a:t>
            </a:r>
            <a:r>
              <a:rPr lang="ru-RU" sz="2800" dirty="0"/>
              <a:t>Использование методов математического </a:t>
            </a:r>
            <a:r>
              <a:rPr lang="ru-RU" sz="2800" dirty="0" smtClean="0"/>
              <a:t>моделирования</a:t>
            </a:r>
            <a:br>
              <a:rPr lang="ru-RU" sz="2800" dirty="0" smtClean="0"/>
            </a:br>
            <a:r>
              <a:rPr lang="ru-RU" sz="2800" dirty="0" smtClean="0"/>
              <a:t>при </a:t>
            </a:r>
            <a:r>
              <a:rPr lang="ru-RU" sz="2800" dirty="0"/>
              <a:t>разработке УДЖГ-44Р</a:t>
            </a:r>
          </a:p>
        </p:txBody>
      </p:sp>
    </p:spTree>
    <p:extLst>
      <p:ext uri="{BB962C8B-B14F-4D97-AF65-F5344CB8AC3E}">
        <p14:creationId xmlns:p14="http://schemas.microsoft.com/office/powerpoint/2010/main" val="8991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55880" y="5818908"/>
            <a:ext cx="6974956" cy="53201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Г</a:t>
            </a:r>
            <a:r>
              <a:rPr lang="ru-RU" sz="1600" dirty="0" smtClean="0"/>
              <a:t>еометрическая </a:t>
            </a:r>
            <a:r>
              <a:rPr lang="ru-RU" sz="1600" dirty="0"/>
              <a:t>модель узла </a:t>
            </a:r>
            <a:r>
              <a:rPr lang="ru-RU" sz="1600" dirty="0" smtClean="0"/>
              <a:t>детектирования, </a:t>
            </a:r>
            <a:r>
              <a:rPr lang="ru-RU" sz="1600" dirty="0"/>
              <a:t>размещённого в сосуде Маринелли.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6659072" cy="1329667"/>
          </a:xfrm>
        </p:spPr>
        <p:txBody>
          <a:bodyPr/>
          <a:lstStyle/>
          <a:p>
            <a:r>
              <a:rPr lang="ru-RU" sz="2800" dirty="0" smtClean="0"/>
              <a:t>Этап 1. Построение геометрической модели эксперимента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0080" t="2514" b="3430"/>
          <a:stretch/>
        </p:blipFill>
        <p:spPr bwMode="auto">
          <a:xfrm>
            <a:off x="895118" y="1966511"/>
            <a:ext cx="6526762" cy="3719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997008"/>
            <a:ext cx="14287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39750" y="541338"/>
            <a:ext cx="6875203" cy="837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Этап 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Построение 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физической </a:t>
            </a: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модели эксперимента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236441" y="2233404"/>
            <a:ext cx="3608302" cy="76376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400" dirty="0"/>
              <a:t>С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имуляция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распадов в 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объёмном источнике – 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сосуде </a:t>
            </a:r>
            <a:r>
              <a:rPr lang="ru-RU" sz="1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М</a:t>
            </a:r>
            <a:r>
              <a:rPr lang="ru-RU" sz="1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аринелли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объёмом 3л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регистрации 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гамма-квантов,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возникающих вследствие распада радиоизотопа 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24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Na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в объёмном источнике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49977" b="3637"/>
          <a:stretch/>
        </p:blipFill>
        <p:spPr bwMode="auto">
          <a:xfrm>
            <a:off x="324773" y="1655519"/>
            <a:ext cx="4770120" cy="258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884758" y="3492062"/>
            <a:ext cx="4959985" cy="2717165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560877" y="4964696"/>
            <a:ext cx="3416474" cy="12800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ормирование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функции отклика детектора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кристаллом </a:t>
            </a:r>
            <a:r>
              <a:rPr lang="ru-RU" sz="1400" b="0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NaI</a:t>
            </a:r>
            <a:r>
              <a:rPr lang="ru-RU" sz="1400" b="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400" b="0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Tl</a:t>
            </a:r>
            <a:r>
              <a:rPr lang="ru-RU" sz="1400" b="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размером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63 × 63 мм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при регистрации гамма-квантов с энергиями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1368 кэВ и 2754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кэВ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 модуле «</a:t>
            </a:r>
            <a:r>
              <a:rPr lang="en-US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MCC Viewer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9"/>
          <a:stretch/>
        </p:blipFill>
        <p:spPr>
          <a:xfrm>
            <a:off x="7132841" y="968376"/>
            <a:ext cx="1428750" cy="7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Этап 3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Анализ </a:t>
            </a:r>
            <a:r>
              <a:rPr lang="ru-RU" sz="28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сэмулированного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спектра</a:t>
            </a:r>
            <a:endParaRPr lang="ru-RU" sz="2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6990" y="1635881"/>
            <a:ext cx="5144135" cy="292925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49877" b="4182"/>
          <a:stretch/>
        </p:blipFill>
        <p:spPr bwMode="auto">
          <a:xfrm>
            <a:off x="3323431" y="3921323"/>
            <a:ext cx="5053965" cy="2717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627358" y="2151573"/>
            <a:ext cx="3128607" cy="12146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адание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характеристик реального детектора с кристаллом </a:t>
            </a:r>
            <a:r>
              <a:rPr lang="ru-RU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NaI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Tl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размером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63 × 63 мм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эмуляция спектра, регистрируемого реальным детектором от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объёмного источника </a:t>
            </a:r>
            <a:r>
              <a:rPr lang="ru-RU" sz="1400" b="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24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Nа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71115" y="5200474"/>
            <a:ext cx="3052316" cy="12800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етальный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анализ </a:t>
            </a:r>
            <a:r>
              <a:rPr lang="ru-RU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сэмулированного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спектра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гамма-излучения 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объёмного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источника </a:t>
            </a:r>
            <a:r>
              <a:rPr lang="ru-RU" sz="1400" b="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24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Nа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в модуле обработчика спектров «ASW 2»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7" y="968375"/>
            <a:ext cx="14287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539749" y="2172392"/>
            <a:ext cx="6974956" cy="26323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Решения задачи поиска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оптимальной геометрии измерений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Учет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нелинейного характера</a:t>
            </a:r>
            <a:r>
              <a:rPr lang="ru-RU" sz="1600" dirty="0" smtClean="0"/>
              <a:t> изменения чувствительности спектрометра при изменении объёма измерительной камеры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Оценка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интегральной чувствительности</a:t>
            </a:r>
            <a:r>
              <a:rPr lang="ru-RU" sz="1600" dirty="0" smtClean="0"/>
              <a:t> и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чувствительности по </a:t>
            </a:r>
            <a:r>
              <a:rPr lang="ru-RU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фотопику</a:t>
            </a: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</a:t>
            </a:r>
            <a:r>
              <a:rPr lang="ru-RU" sz="1600" dirty="0" smtClean="0"/>
              <a:t> возможности учёта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нелинейности</a:t>
            </a:r>
            <a:r>
              <a:rPr lang="ru-RU" sz="1600" dirty="0" smtClean="0"/>
              <a:t> эффективности при </a:t>
            </a:r>
            <a:r>
              <a:rPr lang="ru-RU" sz="1600" dirty="0"/>
              <a:t>изменении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загрузки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</a:t>
            </a:r>
            <a:r>
              <a:rPr lang="ru-RU" sz="1600" dirty="0"/>
              <a:t> возможности учёта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оптических эффектов </a:t>
            </a:r>
            <a:r>
              <a:rPr lang="ru-RU" sz="1600" dirty="0"/>
              <a:t>и оценки технической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конверсионной эффективности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6700635" cy="1329667"/>
          </a:xfrm>
        </p:spPr>
        <p:txBody>
          <a:bodyPr/>
          <a:lstStyle/>
          <a:p>
            <a:r>
              <a:rPr lang="ru-RU" sz="2800" dirty="0" smtClean="0"/>
              <a:t>Выводы после реализации пилотного проекта в САПР «</a:t>
            </a:r>
            <a:r>
              <a:rPr lang="en-US" sz="2800" dirty="0" smtClean="0"/>
              <a:t>MCC MT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53" y="5008360"/>
            <a:ext cx="14287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70CDBD-5D5E-454C-8AAB-5A538B3240A7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CED2945-42DA-4374-A250-A4F537B897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397593-A5A6-4CE3-85A0-A7312B8BE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3373</TotalTime>
  <Words>530</Words>
  <Application>Microsoft Office PowerPoint</Application>
  <PresentationFormat>Экран (4:3)</PresentationFormat>
  <Paragraphs>88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Rosatom Light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Развитие методов математического моделирования при разработке изделий ядерного приборостроения –  актуальные задачи и особенности применения</vt:lpstr>
      <vt:lpstr>Проблемы ядреного приборостроения</vt:lpstr>
      <vt:lpstr>Направления цифровизации в ядерном приборостроении</vt:lpstr>
      <vt:lpstr>Математическое моделирование устройств контроля жидких сред</vt:lpstr>
      <vt:lpstr>Презентация PowerPoint</vt:lpstr>
      <vt:lpstr>Этап 1. Построение геометрической модели эксперимента</vt:lpstr>
      <vt:lpstr>Этап 2. Построение физической модели эксперимента</vt:lpstr>
      <vt:lpstr>Этап 3. Анализ сэмулированного спектра</vt:lpstr>
      <vt:lpstr>Выводы после реализации пилотного проекта в САПР «MCC MT»</vt:lpstr>
      <vt:lpstr>Презентация PowerPoint</vt:lpstr>
      <vt:lpstr>Моделирование гидродинамики: турбулентность как причина повышения собственного фона</vt:lpstr>
      <vt:lpstr>Презентация PowerPoint</vt:lpstr>
      <vt:lpstr>Расчёт собственных частот колебания конструкции УДЖГ-35Р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Дерябина Мария Дмитриевна</cp:lastModifiedBy>
  <cp:revision>140</cp:revision>
  <dcterms:created xsi:type="dcterms:W3CDTF">2019-09-24T12:47:23Z</dcterms:created>
  <dcterms:modified xsi:type="dcterms:W3CDTF">2022-01-24T18:26:58Z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